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63" r:id="rId5"/>
    <p:sldId id="262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59" r:id="rId15"/>
    <p:sldId id="264" r:id="rId16"/>
    <p:sldId id="265" r:id="rId17"/>
    <p:sldId id="273" r:id="rId18"/>
    <p:sldId id="275" r:id="rId19"/>
    <p:sldId id="274" r:id="rId20"/>
    <p:sldId id="276" r:id="rId21"/>
    <p:sldId id="277" r:id="rId22"/>
    <p:sldId id="278" r:id="rId23"/>
    <p:sldId id="279" r:id="rId24"/>
    <p:sldId id="280" r:id="rId25"/>
    <p:sldId id="260" r:id="rId26"/>
    <p:sldId id="266" r:id="rId27"/>
    <p:sldId id="267" r:id="rId28"/>
    <p:sldId id="281" r:id="rId29"/>
    <p:sldId id="268" r:id="rId30"/>
    <p:sldId id="261" r:id="rId31"/>
    <p:sldId id="271" r:id="rId32"/>
    <p:sldId id="272" r:id="rId33"/>
    <p:sldId id="290" r:id="rId34"/>
    <p:sldId id="291" r:id="rId35"/>
    <p:sldId id="292" r:id="rId36"/>
    <p:sldId id="293" r:id="rId37"/>
    <p:sldId id="269" r:id="rId38"/>
    <p:sldId id="294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90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72E1EA-699E-4EA1-84D2-D73A2584864D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E600DA-1700-40E3-8372-FF8F853EF4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435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600DA-1700-40E3-8372-FF8F853EF47C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674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276F1A-D260-40BF-9332-D7B78EB43B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DCC6B00-EBAF-4708-B47C-697C08236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6A37CB-C804-47BA-9021-775AF9BE9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E9DE8-E4A6-4B60-8B73-765836F93B8F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E9E1A3-9395-45E5-A81D-D76E96F1C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BEACDD-2128-46BB-8DF3-D3883F40F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083C-4B93-4FA1-B781-2E273372D5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9968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B3FF9B-243E-489E-862E-67A575250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028F289-87E6-4DC6-8A67-F47B173C47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B60910-2F12-4B8A-80E2-4D631F765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E9DE8-E4A6-4B60-8B73-765836F93B8F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C0FFB5-1F54-4152-8549-4C7DC0D33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0297E0-E0BC-439D-AE44-AC9CD1C9C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083C-4B93-4FA1-B781-2E273372D5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626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6C9C31-94BF-4495-A8B8-0EBA7471C6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4A79ADE-8391-4DC1-AFDC-D6DAFA0A48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16FB58-A4AE-482A-B71D-15742DF96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E9DE8-E4A6-4B60-8B73-765836F93B8F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27CC72-E563-46E7-993E-3398515B8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646D44-8281-4B18-83DD-840C16010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083C-4B93-4FA1-B781-2E273372D5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3300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C6BCA5-15C2-4A87-AD1B-6323F498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B9428F-3020-4BAA-A07D-9C1350888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FE23C2-2851-4DE6-9391-2E3B6BEBD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E9DE8-E4A6-4B60-8B73-765836F93B8F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B587F6-8D3A-427B-8894-8763F487D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C1D13F-77AA-4022-8F6E-DD46B9056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083C-4B93-4FA1-B781-2E273372D5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787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CA93FD-BD44-4139-A0A8-2889013E0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25DB61-94E4-4CDC-883F-821BC4488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B3D989-BEAE-4C16-976E-25521EFD7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E9DE8-E4A6-4B60-8B73-765836F93B8F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A3EEDD-50CD-4243-A9C8-6B96B320B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B33B15-608E-423C-9693-75363A9B3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083C-4B93-4FA1-B781-2E273372D5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8505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808934-76F0-45CF-936D-04691A71C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8F39C0-2FE1-43E5-83C5-2A2CE21F58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DF84B89-38B7-4802-B30A-C40E40BECF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A615E9A-C71B-4F72-8B9B-73E333054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E9DE8-E4A6-4B60-8B73-765836F93B8F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B8AC63A-C4E6-432F-AEA0-48C759047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EE1C386-CA87-4826-888F-3711FB715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083C-4B93-4FA1-B781-2E273372D5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583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0BA344-3902-42CF-86BD-0E55A649A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D58D06-87B3-47E8-B33F-D89527D10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FF870D6-1D42-4A11-832A-F9C12B5674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5AB0C5A-6936-484D-ACB1-47E2B5F31B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2C1D3FE-4501-4E43-AF72-7CFF317C86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9467F3D-EDC3-4FF6-B9E0-33F15B894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E9DE8-E4A6-4B60-8B73-765836F93B8F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4360037-4A6A-4DB1-B6C2-1B117BB60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E03D060-3938-4C5D-939B-4BDF41249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083C-4B93-4FA1-B781-2E273372D5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906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947CA8-C92C-4ACE-A27C-5FD87BE8C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C14FB43-A1E9-4439-94A3-0A1A422F9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E9DE8-E4A6-4B60-8B73-765836F93B8F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BA7ACCE-D34E-4073-8185-5F7FE8902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2EB34F1-4C9F-4520-AF5F-EC24913C4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083C-4B93-4FA1-B781-2E273372D5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921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A484CA3-F082-4035-BB80-676E9E7F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E9DE8-E4A6-4B60-8B73-765836F93B8F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B546481-AB99-4CA3-86A2-B77FE5CC2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F02741-A013-46C9-B9FF-9EA64E37A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083C-4B93-4FA1-B781-2E273372D5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171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3CCA29-265A-4C4D-8694-75C25561A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AC2A7F-C545-4B3C-BB4D-2BCFBC76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D0352DD-D9E1-4C4F-B574-EDA1C5B0EF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8A596B-30FD-4879-AD01-C3C202CDC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E9DE8-E4A6-4B60-8B73-765836F93B8F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2B571CB-0C3B-4A61-A25B-6FFF0763B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17933E-4183-4EA7-8413-D5E0F0735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083C-4B93-4FA1-B781-2E273372D5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434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C9BA9A-7F63-4380-91F5-0ACF11060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72BCAB7-8055-49BF-A50B-9DCE56F80C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DAE3BEB-98A3-4048-8FCC-ACE07E10B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EE2562-BEB8-45D3-A2D9-E75099807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E9DE8-E4A6-4B60-8B73-765836F93B8F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E65069-1620-4E6A-9998-5EB49DF38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CF5D0A-6E6A-48C8-B986-855CB3B15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1083C-4B93-4FA1-B781-2E273372D5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06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AC68647-4C6A-4BE0-94D0-DDCC6F696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B25C34-6890-491E-955F-4AD050C7C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9CD5B2-49BA-4954-9793-C4B881DCCB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E9DE8-E4A6-4B60-8B73-765836F93B8F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C717BE-6DC0-40CD-9904-7271EE3B01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BCD93F-AE21-40A2-BC3C-E8B912B4A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71083C-4B93-4FA1-B781-2E273372D5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987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mscoco.org/explore/" TargetMode="External"/><Relationship Id="rId2" Type="http://schemas.openxmlformats.org/officeDocument/2006/relationships/hyperlink" Target="http://host.robots.ox.ac.uk/pascal/VOC/voc2012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5.04597" TargetMode="External"/><Relationship Id="rId2" Type="http://schemas.openxmlformats.org/officeDocument/2006/relationships/hyperlink" Target="https://people.eecs.berkeley.edu/~jonlong/long_shelhamer_fcn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gif"/><Relationship Id="rId4" Type="http://schemas.openxmlformats.org/officeDocument/2006/relationships/hyperlink" Target="https://arxiv.org/abs/1511.07122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5.04597" TargetMode="External"/><Relationship Id="rId2" Type="http://schemas.openxmlformats.org/officeDocument/2006/relationships/hyperlink" Target="https://people.eecs.berkeley.edu/~jonlong/long_shelhamer_fcn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s://arxiv.org/abs/1511.07122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5.04597" TargetMode="External"/><Relationship Id="rId2" Type="http://schemas.openxmlformats.org/officeDocument/2006/relationships/hyperlink" Target="https://people.eecs.berkeley.edu/~jonlong/long_shelhamer_fcn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s://arxiv.org/abs/1703.06870v3" TargetMode="External"/><Relationship Id="rId4" Type="http://schemas.openxmlformats.org/officeDocument/2006/relationships/hyperlink" Target="https://arxiv.org/abs/1511.07122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jp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E1F08E-DF7B-4872-BFBF-A359DD507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550" y="1376363"/>
            <a:ext cx="11518900" cy="2387600"/>
          </a:xfrm>
        </p:spPr>
        <p:txBody>
          <a:bodyPr/>
          <a:lstStyle/>
          <a:p>
            <a:r>
              <a:rPr lang="zh-CN" altLang="en-US" dirty="0"/>
              <a:t>卫星图像船舶识别第三次汇报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401D491-F050-4053-9281-AB597EBB0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0338"/>
            <a:ext cx="9144000" cy="1655762"/>
          </a:xfrm>
        </p:spPr>
        <p:txBody>
          <a:bodyPr/>
          <a:lstStyle/>
          <a:p>
            <a:r>
              <a:rPr lang="en-US" altLang="zh-CN" dirty="0"/>
              <a:t>2019/09/06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3201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4F2446-6653-4980-B0C2-AB64EFDC7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探索性数据分析</a:t>
            </a:r>
            <a:r>
              <a:rPr lang="en-US" altLang="zh-CN" dirty="0"/>
              <a:t>(EDA)</a:t>
            </a:r>
            <a:endParaRPr lang="zh-CN" altLang="en-US" dirty="0"/>
          </a:p>
        </p:txBody>
      </p:sp>
      <p:pic>
        <p:nvPicPr>
          <p:cNvPr id="4" name="图片 3" descr="图片包含 屏幕截图&#10;&#10;描述已自动生成">
            <a:extLst>
              <a:ext uri="{FF2B5EF4-FFF2-40B4-BE49-F238E27FC236}">
                <a16:creationId xmlns:a16="http://schemas.microsoft.com/office/drawing/2014/main" id="{49C5D35F-E0D2-4A27-8FBC-71559681B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86" y="2270182"/>
            <a:ext cx="4852120" cy="29565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F8AA951-1815-4A30-AB2C-5B9245225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563" y="2173310"/>
            <a:ext cx="4992237" cy="315031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263FD90-7176-4E78-BF66-6811C0C3EAF4}"/>
              </a:ext>
            </a:extLst>
          </p:cNvPr>
          <p:cNvSpPr txBox="1"/>
          <p:nvPr/>
        </p:nvSpPr>
        <p:spPr>
          <a:xfrm>
            <a:off x="1621698" y="5575417"/>
            <a:ext cx="74975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负样本数目远大于正样本数目（</a:t>
            </a:r>
            <a:r>
              <a:rPr lang="en-US" altLang="zh-CN" sz="2400" dirty="0"/>
              <a:t>42556 vs 150000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单船和双船模型占据了大部分的样本空间（</a:t>
            </a:r>
            <a:r>
              <a:rPr lang="en-US" altLang="zh-CN" sz="2400" dirty="0"/>
              <a:t>51.94%</a:t>
            </a:r>
            <a:r>
              <a:rPr lang="zh-CN" altLang="en-US" sz="24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592651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4F2446-6653-4980-B0C2-AB64EFDC7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探索性数据分析</a:t>
            </a:r>
            <a:r>
              <a:rPr lang="en-US" altLang="zh-CN" dirty="0"/>
              <a:t>(EDA)</a:t>
            </a:r>
            <a:endParaRPr lang="zh-CN" altLang="en-US" dirty="0"/>
          </a:p>
        </p:txBody>
      </p:sp>
      <p:pic>
        <p:nvPicPr>
          <p:cNvPr id="5" name="图片 4" descr="图片包含 屏幕截图&#10;&#10;描述已自动生成">
            <a:extLst>
              <a:ext uri="{FF2B5EF4-FFF2-40B4-BE49-F238E27FC236}">
                <a16:creationId xmlns:a16="http://schemas.microsoft.com/office/drawing/2014/main" id="{744B4EFD-D146-4F13-B371-8CAF8ACB2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0000"/>
            <a:ext cx="12192000" cy="385064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1514491-C341-4838-A302-4796A0C1ACC8}"/>
              </a:ext>
            </a:extLst>
          </p:cNvPr>
          <p:cNvSpPr txBox="1"/>
          <p:nvPr/>
        </p:nvSpPr>
        <p:spPr>
          <a:xfrm>
            <a:off x="4772561" y="1690688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图片颜色特征分布</a:t>
            </a:r>
          </a:p>
        </p:txBody>
      </p:sp>
    </p:spTree>
    <p:extLst>
      <p:ext uri="{BB962C8B-B14F-4D97-AF65-F5344CB8AC3E}">
        <p14:creationId xmlns:p14="http://schemas.microsoft.com/office/powerpoint/2010/main" val="605598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4F2446-6653-4980-B0C2-AB64EFDC7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探索性数据分析</a:t>
            </a:r>
            <a:r>
              <a:rPr lang="en-US" altLang="zh-CN" dirty="0"/>
              <a:t>(EDA)</a:t>
            </a:r>
            <a:endParaRPr lang="zh-CN" altLang="en-US" dirty="0"/>
          </a:p>
        </p:txBody>
      </p:sp>
      <p:pic>
        <p:nvPicPr>
          <p:cNvPr id="5" name="图片 4" descr="图片包含 屏幕截图&#10;&#10;描述已自动生成">
            <a:extLst>
              <a:ext uri="{FF2B5EF4-FFF2-40B4-BE49-F238E27FC236}">
                <a16:creationId xmlns:a16="http://schemas.microsoft.com/office/drawing/2014/main" id="{8D865BFD-5662-4D0C-BEED-397F6E085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0000"/>
            <a:ext cx="12192000" cy="385064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209DDD1-D31D-4AB2-AEAE-03A786195BDB}"/>
              </a:ext>
            </a:extLst>
          </p:cNvPr>
          <p:cNvSpPr txBox="1"/>
          <p:nvPr/>
        </p:nvSpPr>
        <p:spPr>
          <a:xfrm>
            <a:off x="4464784" y="1690688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标签区域颜色特征分布</a:t>
            </a:r>
          </a:p>
        </p:txBody>
      </p:sp>
    </p:spTree>
    <p:extLst>
      <p:ext uri="{BB962C8B-B14F-4D97-AF65-F5344CB8AC3E}">
        <p14:creationId xmlns:p14="http://schemas.microsoft.com/office/powerpoint/2010/main" val="2002259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4F2446-6653-4980-B0C2-AB64EFDC7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探索性数据分析</a:t>
            </a:r>
            <a:r>
              <a:rPr lang="en-US" altLang="zh-CN" dirty="0"/>
              <a:t>(EDA)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70CF11-ADD5-4DFE-A617-AACDFD7DF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60030"/>
            <a:ext cx="7429854" cy="483284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1D30DD0-CBE2-4F12-9C94-18BCF949F822}"/>
              </a:ext>
            </a:extLst>
          </p:cNvPr>
          <p:cNvSpPr txBox="1"/>
          <p:nvPr/>
        </p:nvSpPr>
        <p:spPr>
          <a:xfrm>
            <a:off x="8815526" y="3013501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/>
              <a:t>指导书准备中</a:t>
            </a:r>
            <a:endParaRPr lang="en-US" altLang="zh-CN" sz="2400" dirty="0"/>
          </a:p>
          <a:p>
            <a:pPr algn="ctr"/>
            <a:r>
              <a:rPr lang="zh-CN" altLang="en-US" sz="2400" dirty="0"/>
              <a:t>与最终报告并行完成</a:t>
            </a:r>
          </a:p>
        </p:txBody>
      </p:sp>
    </p:spTree>
    <p:extLst>
      <p:ext uri="{BB962C8B-B14F-4D97-AF65-F5344CB8AC3E}">
        <p14:creationId xmlns:p14="http://schemas.microsoft.com/office/powerpoint/2010/main" val="3966669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C531CF-6D7E-4E71-8557-8EA478D3F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49338"/>
            <a:ext cx="10515600" cy="2852737"/>
          </a:xfrm>
        </p:spPr>
        <p:txBody>
          <a:bodyPr/>
          <a:lstStyle/>
          <a:p>
            <a:pPr algn="ctr"/>
            <a:r>
              <a:rPr lang="zh-CN" altLang="en-US" dirty="0"/>
              <a:t>一些尝试</a:t>
            </a:r>
          </a:p>
        </p:txBody>
      </p:sp>
    </p:spTree>
    <p:extLst>
      <p:ext uri="{BB962C8B-B14F-4D97-AF65-F5344CB8AC3E}">
        <p14:creationId xmlns:p14="http://schemas.microsoft.com/office/powerpoint/2010/main" val="1319070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79F2CE-124B-4FDE-9735-FF633FBDD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数据处理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BD6D3D-847F-4BA3-9A8D-981649020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179" y="1529821"/>
            <a:ext cx="3328988" cy="44055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5105FB2-EEE0-4CF9-B422-68D780656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800" y="1483995"/>
            <a:ext cx="3511550" cy="449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771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1FFD92-C56F-4734-8337-15ADCE3E0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图像语义分割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78F5BE-3B6C-4C14-99A9-F9CB96389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67100" cy="4351338"/>
          </a:xfrm>
        </p:spPr>
        <p:txBody>
          <a:bodyPr/>
          <a:lstStyle/>
          <a:p>
            <a:r>
              <a:rPr lang="en-US" altLang="zh-CN" dirty="0"/>
              <a:t>VOC2012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http://host.robots.ox.ac.uk/pascal/VOC/voc2012/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MSCOCO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http://mscoco.org/explore/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69AF6B-B380-4BA6-9263-E51E69E6B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300" y="125412"/>
            <a:ext cx="7886700" cy="24272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0D6DD8F-22DD-4537-A0A0-487E85D5BB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288" y="2506661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38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32587E-603A-476C-B9C2-DD94D2858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图像语义分割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AF3519A-D30A-4B24-BF00-36C1B3A86D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3962400" cy="4351338"/>
              </a:xfrm>
            </p:spPr>
            <p:txBody>
              <a:bodyPr/>
              <a:lstStyle/>
              <a:p>
                <a:r>
                  <a:rPr lang="zh-CN" altLang="en-US" dirty="0"/>
                  <a:t>模型评价指标：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∪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den>
                    </m:f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(0.75)</m:t>
                    </m:r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𝐷𝐼𝐶𝐸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(0.71) </m:t>
                    </m:r>
                  </m:oMath>
                </a14:m>
                <a:endParaRPr lang="en-US" altLang="zh-CN" b="0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𝑉𝑂𝐸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|+|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r>
                  <a:rPr lang="en-US" altLang="zh-CN" dirty="0"/>
                  <a:t>……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AF3519A-D30A-4B24-BF00-36C1B3A86D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3962400" cy="4351338"/>
              </a:xfrm>
              <a:blipFill>
                <a:blip r:embed="rId2"/>
                <a:stretch>
                  <a:fillRect l="-2769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9E59115D-C07C-4435-B95A-99DE5B654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640137"/>
            <a:ext cx="4673600" cy="3505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E71A9B-025E-4F21-9415-FAB3F1FA29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1112"/>
            <a:ext cx="483870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697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735142-25A8-431E-8BFF-66370FF8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图像语义分割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2DAA433D-905D-4E5A-8ED7-E35971539C11}"/>
              </a:ext>
            </a:extLst>
          </p:cNvPr>
          <p:cNvCxnSpPr>
            <a:cxnSpLocks/>
          </p:cNvCxnSpPr>
          <p:nvPr/>
        </p:nvCxnSpPr>
        <p:spPr>
          <a:xfrm>
            <a:off x="520700" y="4038600"/>
            <a:ext cx="112649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标注: 下箭头 7">
            <a:extLst>
              <a:ext uri="{FF2B5EF4-FFF2-40B4-BE49-F238E27FC236}">
                <a16:creationId xmlns:a16="http://schemas.microsoft.com/office/drawing/2014/main" id="{40036B64-5A21-4D24-8524-55337BC50068}"/>
              </a:ext>
            </a:extLst>
          </p:cNvPr>
          <p:cNvSpPr/>
          <p:nvPr/>
        </p:nvSpPr>
        <p:spPr>
          <a:xfrm>
            <a:off x="520700" y="2717800"/>
            <a:ext cx="1917700" cy="1325563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2014</a:t>
            </a:r>
            <a:r>
              <a:rPr lang="zh-CN" altLang="en-US" dirty="0"/>
              <a:t>年以前：手工特征</a:t>
            </a:r>
            <a:r>
              <a:rPr lang="en-US" altLang="zh-CN" dirty="0"/>
              <a:t>+CRF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53318E-AC2F-4B27-B501-37D45FB9A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145"/>
            <a:ext cx="12192000" cy="594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58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735142-25A8-431E-8BFF-66370FF8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图像语义分割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2DAA433D-905D-4E5A-8ED7-E35971539C11}"/>
              </a:ext>
            </a:extLst>
          </p:cNvPr>
          <p:cNvCxnSpPr>
            <a:cxnSpLocks/>
          </p:cNvCxnSpPr>
          <p:nvPr/>
        </p:nvCxnSpPr>
        <p:spPr>
          <a:xfrm>
            <a:off x="520700" y="4038600"/>
            <a:ext cx="112649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标注: 下箭头 7">
            <a:extLst>
              <a:ext uri="{FF2B5EF4-FFF2-40B4-BE49-F238E27FC236}">
                <a16:creationId xmlns:a16="http://schemas.microsoft.com/office/drawing/2014/main" id="{40036B64-5A21-4D24-8524-55337BC50068}"/>
              </a:ext>
            </a:extLst>
          </p:cNvPr>
          <p:cNvSpPr/>
          <p:nvPr/>
        </p:nvSpPr>
        <p:spPr>
          <a:xfrm>
            <a:off x="520700" y="2717800"/>
            <a:ext cx="1917700" cy="1325563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2014</a:t>
            </a:r>
            <a:r>
              <a:rPr lang="zh-CN" altLang="en-US" dirty="0"/>
              <a:t>年以前：手工特征</a:t>
            </a:r>
            <a:r>
              <a:rPr lang="en-US" altLang="zh-CN" dirty="0"/>
              <a:t>+CRF</a:t>
            </a:r>
            <a:endParaRPr lang="zh-CN" altLang="en-US" dirty="0"/>
          </a:p>
        </p:txBody>
      </p:sp>
      <p:sp>
        <p:nvSpPr>
          <p:cNvPr id="11" name="标注: 上箭头 10">
            <a:extLst>
              <a:ext uri="{FF2B5EF4-FFF2-40B4-BE49-F238E27FC236}">
                <a16:creationId xmlns:a16="http://schemas.microsoft.com/office/drawing/2014/main" id="{D5C5BC80-74DE-42DC-90EE-AFC9E8B1103E}"/>
              </a:ext>
            </a:extLst>
          </p:cNvPr>
          <p:cNvSpPr/>
          <p:nvPr/>
        </p:nvSpPr>
        <p:spPr>
          <a:xfrm>
            <a:off x="1441450" y="4033839"/>
            <a:ext cx="2749550" cy="245427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2014</a:t>
            </a:r>
            <a:r>
              <a:rPr lang="zh-CN" altLang="en-US" dirty="0"/>
              <a:t>年，加州大学伯克利分校的</a:t>
            </a:r>
            <a:r>
              <a:rPr lang="en-US" altLang="zh-CN" dirty="0"/>
              <a:t>Long</a:t>
            </a:r>
            <a:r>
              <a:rPr lang="zh-CN" altLang="en-US" dirty="0"/>
              <a:t>等人提出的</a:t>
            </a:r>
            <a:r>
              <a:rPr lang="zh-CN" altLang="en-US" b="1" dirty="0"/>
              <a:t>完全卷积网络</a:t>
            </a:r>
            <a:r>
              <a:rPr lang="en-US" altLang="zh-CN" b="1" dirty="0"/>
              <a:t>FCN(Fully Convolutional Networks)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83AF562-92C6-4A3F-AFE3-E2236C120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365508"/>
            <a:ext cx="7619047" cy="412698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01768B5-2F85-49C2-8AF6-8083E0727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323" y="1542256"/>
            <a:ext cx="327660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0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2F48B3-C3C8-41C2-893E-8289ACC19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2168CC-70AE-48AC-8E9F-AF022F33C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一些工作</a:t>
            </a:r>
            <a:endParaRPr lang="en-US" altLang="zh-CN" dirty="0"/>
          </a:p>
          <a:p>
            <a:r>
              <a:rPr lang="zh-CN" altLang="en-US" dirty="0"/>
              <a:t>一些尝试</a:t>
            </a:r>
            <a:endParaRPr lang="en-US" altLang="zh-CN" dirty="0"/>
          </a:p>
          <a:p>
            <a:r>
              <a:rPr lang="zh-CN" altLang="en-US" dirty="0"/>
              <a:t>一些成果</a:t>
            </a:r>
            <a:endParaRPr lang="en-US" altLang="zh-CN" dirty="0"/>
          </a:p>
          <a:p>
            <a:r>
              <a:rPr lang="zh-CN" altLang="en-US" dirty="0"/>
              <a:t>一些总结</a:t>
            </a:r>
          </a:p>
        </p:txBody>
      </p:sp>
    </p:spTree>
    <p:extLst>
      <p:ext uri="{BB962C8B-B14F-4D97-AF65-F5344CB8AC3E}">
        <p14:creationId xmlns:p14="http://schemas.microsoft.com/office/powerpoint/2010/main" val="3588192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735142-25A8-431E-8BFF-66370FF8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图像语义分割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2DAA433D-905D-4E5A-8ED7-E35971539C11}"/>
              </a:ext>
            </a:extLst>
          </p:cNvPr>
          <p:cNvCxnSpPr>
            <a:cxnSpLocks/>
          </p:cNvCxnSpPr>
          <p:nvPr/>
        </p:nvCxnSpPr>
        <p:spPr>
          <a:xfrm>
            <a:off x="520700" y="4038600"/>
            <a:ext cx="112649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标注: 下箭头 7">
            <a:extLst>
              <a:ext uri="{FF2B5EF4-FFF2-40B4-BE49-F238E27FC236}">
                <a16:creationId xmlns:a16="http://schemas.microsoft.com/office/drawing/2014/main" id="{40036B64-5A21-4D24-8524-55337BC50068}"/>
              </a:ext>
            </a:extLst>
          </p:cNvPr>
          <p:cNvSpPr/>
          <p:nvPr/>
        </p:nvSpPr>
        <p:spPr>
          <a:xfrm>
            <a:off x="520700" y="2717800"/>
            <a:ext cx="1917700" cy="1325563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2014</a:t>
            </a:r>
            <a:r>
              <a:rPr lang="zh-CN" altLang="en-US" dirty="0"/>
              <a:t>年以前：手工特征</a:t>
            </a:r>
            <a:r>
              <a:rPr lang="en-US" altLang="zh-CN" dirty="0"/>
              <a:t>+CRF</a:t>
            </a:r>
            <a:endParaRPr lang="zh-CN" altLang="en-US" dirty="0"/>
          </a:p>
        </p:txBody>
      </p:sp>
      <p:sp>
        <p:nvSpPr>
          <p:cNvPr id="11" name="标注: 上箭头 10">
            <a:extLst>
              <a:ext uri="{FF2B5EF4-FFF2-40B4-BE49-F238E27FC236}">
                <a16:creationId xmlns:a16="http://schemas.microsoft.com/office/drawing/2014/main" id="{D5C5BC80-74DE-42DC-90EE-AFC9E8B1103E}"/>
              </a:ext>
            </a:extLst>
          </p:cNvPr>
          <p:cNvSpPr/>
          <p:nvPr/>
        </p:nvSpPr>
        <p:spPr>
          <a:xfrm>
            <a:off x="1441450" y="4033839"/>
            <a:ext cx="2749550" cy="245427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2014</a:t>
            </a:r>
            <a:r>
              <a:rPr lang="zh-CN" altLang="en-US" dirty="0"/>
              <a:t>年，加州大学伯克利分校的</a:t>
            </a:r>
            <a:r>
              <a:rPr lang="en-US" altLang="zh-CN" dirty="0"/>
              <a:t>Long</a:t>
            </a:r>
            <a:r>
              <a:rPr lang="zh-CN" altLang="en-US" dirty="0"/>
              <a:t>等人提出的</a:t>
            </a:r>
            <a:r>
              <a:rPr lang="zh-CN" altLang="en-US" b="1" dirty="0"/>
              <a:t>完全卷积网络</a:t>
            </a:r>
            <a:r>
              <a:rPr lang="en-US" altLang="zh-CN" b="1" dirty="0"/>
              <a:t>FCN(Fully Convolutional Networks)</a:t>
            </a:r>
            <a:endParaRPr lang="zh-CN" altLang="en-US" dirty="0"/>
          </a:p>
        </p:txBody>
      </p:sp>
      <p:sp>
        <p:nvSpPr>
          <p:cNvPr id="3" name="标注: 下箭头 2">
            <a:extLst>
              <a:ext uri="{FF2B5EF4-FFF2-40B4-BE49-F238E27FC236}">
                <a16:creationId xmlns:a16="http://schemas.microsoft.com/office/drawing/2014/main" id="{F8973350-11FA-45DE-917A-8CE2804CED70}"/>
              </a:ext>
            </a:extLst>
          </p:cNvPr>
          <p:cNvSpPr/>
          <p:nvPr/>
        </p:nvSpPr>
        <p:spPr>
          <a:xfrm>
            <a:off x="3562350" y="2717800"/>
            <a:ext cx="2749550" cy="132556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2015</a:t>
            </a:r>
            <a:r>
              <a:rPr lang="zh-CN" altLang="en-US" dirty="0"/>
              <a:t>年，</a:t>
            </a:r>
            <a:r>
              <a:rPr lang="en-US" altLang="zh-CN" dirty="0"/>
              <a:t>Olaf </a:t>
            </a:r>
            <a:r>
              <a:rPr lang="en-US" altLang="zh-CN" dirty="0" err="1"/>
              <a:t>Ronneberger</a:t>
            </a:r>
            <a:r>
              <a:rPr lang="zh-CN" altLang="en-US" dirty="0"/>
              <a:t>提出</a:t>
            </a:r>
            <a:r>
              <a:rPr lang="en-US" altLang="zh-CN" dirty="0"/>
              <a:t>U-Net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1E90088-4ACC-4FD0-920D-1423F3490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95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735142-25A8-431E-8BFF-66370FF8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图像语义分割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2DAA433D-905D-4E5A-8ED7-E35971539C11}"/>
              </a:ext>
            </a:extLst>
          </p:cNvPr>
          <p:cNvCxnSpPr>
            <a:cxnSpLocks/>
          </p:cNvCxnSpPr>
          <p:nvPr/>
        </p:nvCxnSpPr>
        <p:spPr>
          <a:xfrm>
            <a:off x="520700" y="4038600"/>
            <a:ext cx="112649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标注: 下箭头 7">
            <a:extLst>
              <a:ext uri="{FF2B5EF4-FFF2-40B4-BE49-F238E27FC236}">
                <a16:creationId xmlns:a16="http://schemas.microsoft.com/office/drawing/2014/main" id="{40036B64-5A21-4D24-8524-55337BC50068}"/>
              </a:ext>
            </a:extLst>
          </p:cNvPr>
          <p:cNvSpPr/>
          <p:nvPr/>
        </p:nvSpPr>
        <p:spPr>
          <a:xfrm>
            <a:off x="520700" y="2717800"/>
            <a:ext cx="1917700" cy="1325563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2014</a:t>
            </a:r>
            <a:r>
              <a:rPr lang="zh-CN" altLang="en-US" dirty="0"/>
              <a:t>年以前：手工特征</a:t>
            </a:r>
            <a:r>
              <a:rPr lang="en-US" altLang="zh-CN" dirty="0"/>
              <a:t>+CRF</a:t>
            </a:r>
            <a:endParaRPr lang="zh-CN" altLang="en-US" dirty="0"/>
          </a:p>
        </p:txBody>
      </p:sp>
      <p:sp>
        <p:nvSpPr>
          <p:cNvPr id="11" name="标注: 上箭头 10">
            <a:extLst>
              <a:ext uri="{FF2B5EF4-FFF2-40B4-BE49-F238E27FC236}">
                <a16:creationId xmlns:a16="http://schemas.microsoft.com/office/drawing/2014/main" id="{D5C5BC80-74DE-42DC-90EE-AFC9E8B1103E}"/>
              </a:ext>
            </a:extLst>
          </p:cNvPr>
          <p:cNvSpPr/>
          <p:nvPr/>
        </p:nvSpPr>
        <p:spPr>
          <a:xfrm>
            <a:off x="1441450" y="4033839"/>
            <a:ext cx="2749550" cy="245427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2014</a:t>
            </a:r>
            <a:r>
              <a:rPr lang="zh-CN" altLang="en-US" dirty="0"/>
              <a:t>年，加州大学伯克利分校的</a:t>
            </a:r>
            <a:r>
              <a:rPr lang="en-US" altLang="zh-CN" dirty="0"/>
              <a:t>Long</a:t>
            </a:r>
            <a:r>
              <a:rPr lang="zh-CN" altLang="en-US" dirty="0"/>
              <a:t>等人提出的</a:t>
            </a:r>
            <a:r>
              <a:rPr lang="zh-CN" altLang="en-US" b="1" dirty="0">
                <a:hlinkClick r:id="rId2"/>
              </a:rPr>
              <a:t>完全卷积网络</a:t>
            </a:r>
            <a:r>
              <a:rPr lang="en-US" altLang="zh-CN" b="1" dirty="0"/>
              <a:t>FCN(Fully Convolutional Networks)</a:t>
            </a:r>
            <a:endParaRPr lang="zh-CN" altLang="en-US" dirty="0"/>
          </a:p>
        </p:txBody>
      </p:sp>
      <p:sp>
        <p:nvSpPr>
          <p:cNvPr id="3" name="标注: 下箭头 2">
            <a:extLst>
              <a:ext uri="{FF2B5EF4-FFF2-40B4-BE49-F238E27FC236}">
                <a16:creationId xmlns:a16="http://schemas.microsoft.com/office/drawing/2014/main" id="{F8973350-11FA-45DE-917A-8CE2804CED70}"/>
              </a:ext>
            </a:extLst>
          </p:cNvPr>
          <p:cNvSpPr/>
          <p:nvPr/>
        </p:nvSpPr>
        <p:spPr>
          <a:xfrm>
            <a:off x="3562350" y="2717800"/>
            <a:ext cx="2749550" cy="132556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2015</a:t>
            </a:r>
            <a:r>
              <a:rPr lang="zh-CN" altLang="en-US" dirty="0"/>
              <a:t>年，</a:t>
            </a:r>
            <a:r>
              <a:rPr lang="en-US" altLang="zh-CN" dirty="0"/>
              <a:t>Olaf </a:t>
            </a:r>
            <a:r>
              <a:rPr lang="en-US" altLang="zh-CN" dirty="0" err="1"/>
              <a:t>Ronneberger</a:t>
            </a:r>
            <a:r>
              <a:rPr lang="zh-CN" altLang="en-US" dirty="0"/>
              <a:t>提出</a:t>
            </a:r>
            <a:r>
              <a:rPr lang="en-US" altLang="zh-CN" dirty="0">
                <a:hlinkClick r:id="rId3"/>
              </a:rPr>
              <a:t>U-Net</a:t>
            </a:r>
            <a:endParaRPr lang="zh-CN" altLang="en-US" dirty="0"/>
          </a:p>
        </p:txBody>
      </p:sp>
      <p:sp>
        <p:nvSpPr>
          <p:cNvPr id="4" name="标注: 上箭头 3">
            <a:extLst>
              <a:ext uri="{FF2B5EF4-FFF2-40B4-BE49-F238E27FC236}">
                <a16:creationId xmlns:a16="http://schemas.microsoft.com/office/drawing/2014/main" id="{E6429C57-046E-4DC6-8CB7-C0FB4EB2ACB5}"/>
              </a:ext>
            </a:extLst>
          </p:cNvPr>
          <p:cNvSpPr/>
          <p:nvPr/>
        </p:nvSpPr>
        <p:spPr>
          <a:xfrm>
            <a:off x="5499098" y="4043363"/>
            <a:ext cx="2311402" cy="1316036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2015</a:t>
            </a:r>
            <a:r>
              <a:rPr lang="zh-CN" altLang="en-US" dirty="0"/>
              <a:t>年，</a:t>
            </a:r>
            <a:r>
              <a:rPr lang="en-US" altLang="zh-CN" dirty="0"/>
              <a:t>Fisher Yu</a:t>
            </a:r>
            <a:r>
              <a:rPr lang="zh-CN" altLang="en-US" dirty="0"/>
              <a:t>提出</a:t>
            </a:r>
            <a:r>
              <a:rPr lang="zh-CN" altLang="en-US" dirty="0">
                <a:hlinkClick r:id="rId4"/>
              </a:rPr>
              <a:t>空洞卷积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944BFB9-95CE-441C-8331-B0BA15BE43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812" y="1614487"/>
            <a:ext cx="37623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471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735142-25A8-431E-8BFF-66370FF8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图像语义分割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2DAA433D-905D-4E5A-8ED7-E35971539C11}"/>
              </a:ext>
            </a:extLst>
          </p:cNvPr>
          <p:cNvCxnSpPr>
            <a:cxnSpLocks/>
          </p:cNvCxnSpPr>
          <p:nvPr/>
        </p:nvCxnSpPr>
        <p:spPr>
          <a:xfrm>
            <a:off x="520700" y="4038600"/>
            <a:ext cx="112649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标注: 下箭头 7">
            <a:extLst>
              <a:ext uri="{FF2B5EF4-FFF2-40B4-BE49-F238E27FC236}">
                <a16:creationId xmlns:a16="http://schemas.microsoft.com/office/drawing/2014/main" id="{40036B64-5A21-4D24-8524-55337BC50068}"/>
              </a:ext>
            </a:extLst>
          </p:cNvPr>
          <p:cNvSpPr/>
          <p:nvPr/>
        </p:nvSpPr>
        <p:spPr>
          <a:xfrm>
            <a:off x="520700" y="2717800"/>
            <a:ext cx="1917700" cy="1325563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2014</a:t>
            </a:r>
            <a:r>
              <a:rPr lang="zh-CN" altLang="en-US" dirty="0"/>
              <a:t>年以前：手工特征</a:t>
            </a:r>
            <a:r>
              <a:rPr lang="en-US" altLang="zh-CN" dirty="0"/>
              <a:t>+CRF</a:t>
            </a:r>
            <a:endParaRPr lang="zh-CN" altLang="en-US" dirty="0"/>
          </a:p>
        </p:txBody>
      </p:sp>
      <p:sp>
        <p:nvSpPr>
          <p:cNvPr id="11" name="标注: 上箭头 10">
            <a:extLst>
              <a:ext uri="{FF2B5EF4-FFF2-40B4-BE49-F238E27FC236}">
                <a16:creationId xmlns:a16="http://schemas.microsoft.com/office/drawing/2014/main" id="{D5C5BC80-74DE-42DC-90EE-AFC9E8B1103E}"/>
              </a:ext>
            </a:extLst>
          </p:cNvPr>
          <p:cNvSpPr/>
          <p:nvPr/>
        </p:nvSpPr>
        <p:spPr>
          <a:xfrm>
            <a:off x="1441450" y="4033839"/>
            <a:ext cx="2749550" cy="245427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2014</a:t>
            </a:r>
            <a:r>
              <a:rPr lang="zh-CN" altLang="en-US" dirty="0"/>
              <a:t>年，加州大学伯克利分校的</a:t>
            </a:r>
            <a:r>
              <a:rPr lang="en-US" altLang="zh-CN" dirty="0"/>
              <a:t>Long</a:t>
            </a:r>
            <a:r>
              <a:rPr lang="zh-CN" altLang="en-US" dirty="0"/>
              <a:t>等人提出的</a:t>
            </a:r>
            <a:r>
              <a:rPr lang="zh-CN" altLang="en-US" b="1" dirty="0">
                <a:hlinkClick r:id="rId2"/>
              </a:rPr>
              <a:t>完全卷积网络</a:t>
            </a:r>
            <a:r>
              <a:rPr lang="en-US" altLang="zh-CN" b="1" dirty="0"/>
              <a:t>FCN(Fully Convolutional Networks)</a:t>
            </a:r>
            <a:endParaRPr lang="zh-CN" altLang="en-US" dirty="0"/>
          </a:p>
        </p:txBody>
      </p:sp>
      <p:sp>
        <p:nvSpPr>
          <p:cNvPr id="3" name="标注: 下箭头 2">
            <a:extLst>
              <a:ext uri="{FF2B5EF4-FFF2-40B4-BE49-F238E27FC236}">
                <a16:creationId xmlns:a16="http://schemas.microsoft.com/office/drawing/2014/main" id="{F8973350-11FA-45DE-917A-8CE2804CED70}"/>
              </a:ext>
            </a:extLst>
          </p:cNvPr>
          <p:cNvSpPr/>
          <p:nvPr/>
        </p:nvSpPr>
        <p:spPr>
          <a:xfrm>
            <a:off x="3562350" y="2717800"/>
            <a:ext cx="2749550" cy="132556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2015</a:t>
            </a:r>
            <a:r>
              <a:rPr lang="zh-CN" altLang="en-US" dirty="0"/>
              <a:t>年，</a:t>
            </a:r>
            <a:r>
              <a:rPr lang="en-US" altLang="zh-CN" dirty="0"/>
              <a:t>Olaf </a:t>
            </a:r>
            <a:r>
              <a:rPr lang="en-US" altLang="zh-CN" dirty="0" err="1"/>
              <a:t>Ronneberger</a:t>
            </a:r>
            <a:r>
              <a:rPr lang="zh-CN" altLang="en-US" dirty="0"/>
              <a:t>提出</a:t>
            </a:r>
            <a:r>
              <a:rPr lang="en-US" altLang="zh-CN" dirty="0">
                <a:hlinkClick r:id="rId3"/>
              </a:rPr>
              <a:t>U-Net</a:t>
            </a:r>
            <a:endParaRPr lang="zh-CN" altLang="en-US" dirty="0"/>
          </a:p>
        </p:txBody>
      </p:sp>
      <p:sp>
        <p:nvSpPr>
          <p:cNvPr id="4" name="标注: 上箭头 3">
            <a:extLst>
              <a:ext uri="{FF2B5EF4-FFF2-40B4-BE49-F238E27FC236}">
                <a16:creationId xmlns:a16="http://schemas.microsoft.com/office/drawing/2014/main" id="{E6429C57-046E-4DC6-8CB7-C0FB4EB2ACB5}"/>
              </a:ext>
            </a:extLst>
          </p:cNvPr>
          <p:cNvSpPr/>
          <p:nvPr/>
        </p:nvSpPr>
        <p:spPr>
          <a:xfrm>
            <a:off x="5499098" y="4043363"/>
            <a:ext cx="2311402" cy="1316036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2015</a:t>
            </a:r>
            <a:r>
              <a:rPr lang="zh-CN" altLang="en-US" dirty="0"/>
              <a:t>年，</a:t>
            </a:r>
            <a:r>
              <a:rPr lang="en-US" altLang="zh-CN" dirty="0"/>
              <a:t>Fisher Yu</a:t>
            </a:r>
            <a:r>
              <a:rPr lang="zh-CN" altLang="en-US" dirty="0"/>
              <a:t>提出</a:t>
            </a:r>
            <a:r>
              <a:rPr lang="zh-CN" altLang="en-US" dirty="0">
                <a:hlinkClick r:id="rId4"/>
              </a:rPr>
              <a:t>空洞卷积</a:t>
            </a:r>
            <a:endParaRPr lang="zh-CN" altLang="en-US" dirty="0"/>
          </a:p>
        </p:txBody>
      </p:sp>
      <p:sp>
        <p:nvSpPr>
          <p:cNvPr id="6" name="标注: 下箭头 5">
            <a:extLst>
              <a:ext uri="{FF2B5EF4-FFF2-40B4-BE49-F238E27FC236}">
                <a16:creationId xmlns:a16="http://schemas.microsoft.com/office/drawing/2014/main" id="{F3769B7B-F9D8-49A4-8863-2A65F635C9F5}"/>
              </a:ext>
            </a:extLst>
          </p:cNvPr>
          <p:cNvSpPr/>
          <p:nvPr/>
        </p:nvSpPr>
        <p:spPr>
          <a:xfrm>
            <a:off x="7327900" y="2289176"/>
            <a:ext cx="2616200" cy="1744661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2015</a:t>
            </a:r>
            <a:r>
              <a:rPr lang="zh-CN" altLang="en-US" dirty="0"/>
              <a:t>年，</a:t>
            </a:r>
            <a:r>
              <a:rPr lang="en-US" altLang="zh-CN" dirty="0"/>
              <a:t>He-</a:t>
            </a:r>
            <a:r>
              <a:rPr lang="en-US" altLang="zh-CN" dirty="0" err="1"/>
              <a:t>Kaiming</a:t>
            </a:r>
            <a:r>
              <a:rPr lang="en-US" altLang="zh-CN" dirty="0"/>
              <a:t>, Ren-</a:t>
            </a:r>
            <a:r>
              <a:rPr lang="en-US" altLang="zh-CN" dirty="0" err="1"/>
              <a:t>Shaoqing</a:t>
            </a:r>
            <a:r>
              <a:rPr lang="en-US" altLang="zh-CN" dirty="0"/>
              <a:t>, Sun-Jian</a:t>
            </a:r>
            <a:r>
              <a:rPr lang="zh-CN" altLang="en-US" dirty="0"/>
              <a:t>提出</a:t>
            </a:r>
            <a:r>
              <a:rPr lang="en-US" altLang="zh-CN" dirty="0" err="1"/>
              <a:t>resnet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288BF01-5A35-405D-85AE-F4F6D4A4FC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287" y="2319337"/>
            <a:ext cx="4543425" cy="22193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9577CD7-0612-436C-8163-11236128B9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4035" y="5600699"/>
            <a:ext cx="4810125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3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735142-25A8-431E-8BFF-66370FF8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图像语义分割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2DAA433D-905D-4E5A-8ED7-E35971539C11}"/>
              </a:ext>
            </a:extLst>
          </p:cNvPr>
          <p:cNvCxnSpPr>
            <a:cxnSpLocks/>
          </p:cNvCxnSpPr>
          <p:nvPr/>
        </p:nvCxnSpPr>
        <p:spPr>
          <a:xfrm>
            <a:off x="520700" y="4038600"/>
            <a:ext cx="112649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标注: 下箭头 7">
            <a:extLst>
              <a:ext uri="{FF2B5EF4-FFF2-40B4-BE49-F238E27FC236}">
                <a16:creationId xmlns:a16="http://schemas.microsoft.com/office/drawing/2014/main" id="{40036B64-5A21-4D24-8524-55337BC50068}"/>
              </a:ext>
            </a:extLst>
          </p:cNvPr>
          <p:cNvSpPr/>
          <p:nvPr/>
        </p:nvSpPr>
        <p:spPr>
          <a:xfrm>
            <a:off x="520700" y="2717800"/>
            <a:ext cx="1917700" cy="1325563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2014</a:t>
            </a:r>
            <a:r>
              <a:rPr lang="zh-CN" altLang="en-US" dirty="0"/>
              <a:t>年以前：手工特征</a:t>
            </a:r>
            <a:r>
              <a:rPr lang="en-US" altLang="zh-CN" dirty="0"/>
              <a:t>+CRF</a:t>
            </a:r>
            <a:endParaRPr lang="zh-CN" altLang="en-US" dirty="0"/>
          </a:p>
        </p:txBody>
      </p:sp>
      <p:sp>
        <p:nvSpPr>
          <p:cNvPr id="11" name="标注: 上箭头 10">
            <a:extLst>
              <a:ext uri="{FF2B5EF4-FFF2-40B4-BE49-F238E27FC236}">
                <a16:creationId xmlns:a16="http://schemas.microsoft.com/office/drawing/2014/main" id="{D5C5BC80-74DE-42DC-90EE-AFC9E8B1103E}"/>
              </a:ext>
            </a:extLst>
          </p:cNvPr>
          <p:cNvSpPr/>
          <p:nvPr/>
        </p:nvSpPr>
        <p:spPr>
          <a:xfrm>
            <a:off x="1441450" y="4033839"/>
            <a:ext cx="2749550" cy="245427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2014</a:t>
            </a:r>
            <a:r>
              <a:rPr lang="zh-CN" altLang="en-US" dirty="0"/>
              <a:t>年，加州大学伯克利分校的</a:t>
            </a:r>
            <a:r>
              <a:rPr lang="en-US" altLang="zh-CN" dirty="0"/>
              <a:t>Long</a:t>
            </a:r>
            <a:r>
              <a:rPr lang="zh-CN" altLang="en-US" dirty="0"/>
              <a:t>等人提出的</a:t>
            </a:r>
            <a:r>
              <a:rPr lang="zh-CN" altLang="en-US" b="1" dirty="0">
                <a:hlinkClick r:id="rId2"/>
              </a:rPr>
              <a:t>完全卷积网络</a:t>
            </a:r>
            <a:r>
              <a:rPr lang="en-US" altLang="zh-CN" b="1" dirty="0"/>
              <a:t>FCN(Fully Convolutional Networks)</a:t>
            </a:r>
            <a:endParaRPr lang="zh-CN" altLang="en-US" dirty="0"/>
          </a:p>
        </p:txBody>
      </p:sp>
      <p:sp>
        <p:nvSpPr>
          <p:cNvPr id="3" name="标注: 下箭头 2">
            <a:extLst>
              <a:ext uri="{FF2B5EF4-FFF2-40B4-BE49-F238E27FC236}">
                <a16:creationId xmlns:a16="http://schemas.microsoft.com/office/drawing/2014/main" id="{F8973350-11FA-45DE-917A-8CE2804CED70}"/>
              </a:ext>
            </a:extLst>
          </p:cNvPr>
          <p:cNvSpPr/>
          <p:nvPr/>
        </p:nvSpPr>
        <p:spPr>
          <a:xfrm>
            <a:off x="3562350" y="2717800"/>
            <a:ext cx="2749550" cy="132556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2015</a:t>
            </a:r>
            <a:r>
              <a:rPr lang="zh-CN" altLang="en-US" dirty="0"/>
              <a:t>年，</a:t>
            </a:r>
            <a:r>
              <a:rPr lang="en-US" altLang="zh-CN" dirty="0"/>
              <a:t>Olaf </a:t>
            </a:r>
            <a:r>
              <a:rPr lang="en-US" altLang="zh-CN" dirty="0" err="1"/>
              <a:t>Ronneberger</a:t>
            </a:r>
            <a:r>
              <a:rPr lang="zh-CN" altLang="en-US" dirty="0"/>
              <a:t>提出</a:t>
            </a:r>
            <a:r>
              <a:rPr lang="en-US" altLang="zh-CN" dirty="0">
                <a:hlinkClick r:id="rId3"/>
              </a:rPr>
              <a:t>U-Net</a:t>
            </a:r>
            <a:endParaRPr lang="zh-CN" altLang="en-US" dirty="0"/>
          </a:p>
        </p:txBody>
      </p:sp>
      <p:sp>
        <p:nvSpPr>
          <p:cNvPr id="4" name="标注: 上箭头 3">
            <a:extLst>
              <a:ext uri="{FF2B5EF4-FFF2-40B4-BE49-F238E27FC236}">
                <a16:creationId xmlns:a16="http://schemas.microsoft.com/office/drawing/2014/main" id="{E6429C57-046E-4DC6-8CB7-C0FB4EB2ACB5}"/>
              </a:ext>
            </a:extLst>
          </p:cNvPr>
          <p:cNvSpPr/>
          <p:nvPr/>
        </p:nvSpPr>
        <p:spPr>
          <a:xfrm>
            <a:off x="5499098" y="4043363"/>
            <a:ext cx="2311402" cy="1316036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2015</a:t>
            </a:r>
            <a:r>
              <a:rPr lang="zh-CN" altLang="en-US" dirty="0"/>
              <a:t>年，</a:t>
            </a:r>
            <a:r>
              <a:rPr lang="en-US" altLang="zh-CN" dirty="0"/>
              <a:t>Fisher Yu</a:t>
            </a:r>
            <a:r>
              <a:rPr lang="zh-CN" altLang="en-US" dirty="0"/>
              <a:t>提出</a:t>
            </a:r>
            <a:r>
              <a:rPr lang="zh-CN" altLang="en-US" dirty="0">
                <a:hlinkClick r:id="rId4"/>
              </a:rPr>
              <a:t>空洞卷积</a:t>
            </a:r>
            <a:endParaRPr lang="zh-CN" altLang="en-US" dirty="0"/>
          </a:p>
        </p:txBody>
      </p:sp>
      <p:sp>
        <p:nvSpPr>
          <p:cNvPr id="6" name="标注: 下箭头 5">
            <a:extLst>
              <a:ext uri="{FF2B5EF4-FFF2-40B4-BE49-F238E27FC236}">
                <a16:creationId xmlns:a16="http://schemas.microsoft.com/office/drawing/2014/main" id="{F3769B7B-F9D8-49A4-8863-2A65F635C9F5}"/>
              </a:ext>
            </a:extLst>
          </p:cNvPr>
          <p:cNvSpPr/>
          <p:nvPr/>
        </p:nvSpPr>
        <p:spPr>
          <a:xfrm>
            <a:off x="7327900" y="2289176"/>
            <a:ext cx="2616200" cy="1744661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2015</a:t>
            </a:r>
            <a:r>
              <a:rPr lang="zh-CN" altLang="en-US" dirty="0"/>
              <a:t>年，</a:t>
            </a:r>
            <a:r>
              <a:rPr lang="en-US" altLang="zh-CN" dirty="0"/>
              <a:t>He-</a:t>
            </a:r>
            <a:r>
              <a:rPr lang="en-US" altLang="zh-CN" dirty="0" err="1"/>
              <a:t>Kaiming</a:t>
            </a:r>
            <a:r>
              <a:rPr lang="en-US" altLang="zh-CN" dirty="0"/>
              <a:t>, Ren-</a:t>
            </a:r>
            <a:r>
              <a:rPr lang="en-US" altLang="zh-CN" dirty="0" err="1"/>
              <a:t>Shaoqing</a:t>
            </a:r>
            <a:r>
              <a:rPr lang="en-US" altLang="zh-CN" dirty="0"/>
              <a:t>, Sun-Jian</a:t>
            </a:r>
            <a:r>
              <a:rPr lang="zh-CN" altLang="en-US" dirty="0"/>
              <a:t>提出</a:t>
            </a:r>
            <a:r>
              <a:rPr lang="en-US" altLang="zh-CN" dirty="0" err="1"/>
              <a:t>resnet</a:t>
            </a:r>
            <a:endParaRPr lang="zh-CN" altLang="en-US" dirty="0"/>
          </a:p>
        </p:txBody>
      </p:sp>
      <p:sp>
        <p:nvSpPr>
          <p:cNvPr id="7" name="标注: 上箭头 6">
            <a:extLst>
              <a:ext uri="{FF2B5EF4-FFF2-40B4-BE49-F238E27FC236}">
                <a16:creationId xmlns:a16="http://schemas.microsoft.com/office/drawing/2014/main" id="{460D8163-B89F-42D9-A06C-B6A24AFBA8D5}"/>
              </a:ext>
            </a:extLst>
          </p:cNvPr>
          <p:cNvSpPr/>
          <p:nvPr/>
        </p:nvSpPr>
        <p:spPr>
          <a:xfrm>
            <a:off x="8947150" y="4043362"/>
            <a:ext cx="2489200" cy="1911348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2017</a:t>
            </a:r>
            <a:r>
              <a:rPr lang="zh-CN" altLang="en-US" dirty="0"/>
              <a:t>年，</a:t>
            </a:r>
            <a:r>
              <a:rPr lang="en-US" altLang="zh-CN" dirty="0" err="1"/>
              <a:t>Kaiming</a:t>
            </a:r>
            <a:r>
              <a:rPr lang="en-US" altLang="zh-CN" dirty="0"/>
              <a:t> He</a:t>
            </a:r>
            <a:r>
              <a:rPr lang="zh-CN" altLang="en-US" dirty="0"/>
              <a:t>提出</a:t>
            </a:r>
            <a:r>
              <a:rPr lang="en-US" altLang="zh-CN" b="1" dirty="0">
                <a:hlinkClick r:id="rId5"/>
              </a:rPr>
              <a:t>Mask R-CNN</a:t>
            </a:r>
            <a:endParaRPr lang="en-US" altLang="zh-CN" b="1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D1FCC38-DC69-48ED-9963-FE8F15D859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262" y="814387"/>
            <a:ext cx="722947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74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DBF981-F4B2-4A04-B188-0611CDB88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图像语义分割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5D1D658-E5D4-4353-9FF8-0B231A63E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49" y="1549400"/>
            <a:ext cx="2349500" cy="2349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551A100-A08F-4C37-B419-384018573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49" y="3898900"/>
            <a:ext cx="2349500" cy="23495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E16AAC2-3A52-4321-8A10-65D4B8684B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89" y="3998635"/>
            <a:ext cx="2409930" cy="240534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9371BA7-4FD4-4202-B006-8508D6EC5D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573" y="4011068"/>
            <a:ext cx="2361809" cy="237077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EF90D2F-0155-40D4-8978-D20DF8D178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881" y="1549400"/>
            <a:ext cx="2349501" cy="23495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8DFBE2B-9652-4F1D-B78A-6DFC579320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89" y="1514586"/>
            <a:ext cx="2409930" cy="241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70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C531CF-6D7E-4E71-8557-8EA478D3F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49338"/>
            <a:ext cx="10515600" cy="2852737"/>
          </a:xfrm>
        </p:spPr>
        <p:txBody>
          <a:bodyPr/>
          <a:lstStyle/>
          <a:p>
            <a:pPr algn="ctr"/>
            <a:r>
              <a:rPr lang="zh-CN" altLang="en-US" dirty="0"/>
              <a:t>一些成果</a:t>
            </a:r>
          </a:p>
        </p:txBody>
      </p:sp>
    </p:spTree>
    <p:extLst>
      <p:ext uri="{BB962C8B-B14F-4D97-AF65-F5344CB8AC3E}">
        <p14:creationId xmlns:p14="http://schemas.microsoft.com/office/powerpoint/2010/main" val="2675088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算法优化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最初的</a:t>
            </a:r>
            <a:r>
              <a:rPr lang="en-US" altLang="zh-CN" dirty="0" err="1"/>
              <a:t>rle</a:t>
            </a:r>
            <a:r>
              <a:rPr lang="zh-CN" altLang="en-US" dirty="0"/>
              <a:t>解码部分是遍历修改每一个掩码像素，改进后方法为遍历修改每一行掩码部分。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214120" y="2784475"/>
            <a:ext cx="3884295" cy="3476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zh-CN" alt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将所有像素点计算出</a:t>
            </a:r>
            <a:endParaRPr lang="en-US" altLang="zh-CN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for rle in rles:</a:t>
            </a:r>
          </a:p>
          <a:p>
            <a:pPr algn="l"/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</a:t>
            </a: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for index in range(rle[1]):</a:t>
            </a:r>
          </a:p>
          <a:p>
            <a:pPr algn="l"/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  </a:t>
            </a: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masks.append(rle[0]+</a:t>
            </a: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index) </a:t>
            </a:r>
            <a:endParaRPr lang="en-US" altLang="zh-CN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zh-CN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zh-CN" alt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依次修改像素点</a:t>
            </a:r>
            <a:endParaRPr lang="en-US" altLang="zh-CN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for i in range(width):</a:t>
            </a:r>
          </a:p>
          <a:p>
            <a:pPr algn="l"/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    for j in range(height):</a:t>
            </a:r>
          </a:p>
          <a:p>
            <a:pPr algn="l"/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        if </a:t>
            </a: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image[i][j] in masks:</a:t>
            </a:r>
            <a:endParaRPr lang="en-US" altLang="zh-CN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      </a:t>
            </a: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image[i][j]=1</a:t>
            </a:r>
          </a:p>
          <a:p>
            <a:pPr algn="l"/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  else:</a:t>
            </a:r>
          </a:p>
          <a:p>
            <a:pPr algn="l"/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      image[i][j]=0</a:t>
            </a:r>
            <a:endParaRPr lang="en-US" altLang="zh-CN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03035" y="3399790"/>
            <a:ext cx="4850765" cy="2245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zh-CN" alt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计算出所有开始点与结束点</a:t>
            </a:r>
            <a:endParaRPr lang="en-US" altLang="zh-CN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starts, ends=rles[:,[0]], </a:t>
            </a: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rles[:,[0]]+rles[:,[1]]</a:t>
            </a:r>
            <a:endParaRPr lang="en-US" altLang="zh-CN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image=np.zeros(shape=(width*height))</a:t>
            </a:r>
          </a:p>
          <a:p>
            <a:pPr algn="l"/>
            <a:r>
              <a:rPr lang="en-US" altLang="zh-CN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zh-CN" alt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修改每一个区间的像素点</a:t>
            </a:r>
            <a:endParaRPr lang="en-US" altLang="zh-CN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for s,e in zip(starts,ends):</a:t>
            </a:r>
          </a:p>
          <a:p>
            <a:pPr algn="l"/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    image[s:e]=1</a:t>
            </a:r>
          </a:p>
          <a:p>
            <a:pPr algn="l"/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image=image.reshape((</a:t>
            </a: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width,height</a:t>
            </a: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</p:txBody>
      </p:sp>
      <p:sp>
        <p:nvSpPr>
          <p:cNvPr id="7" name="右箭头 6"/>
          <p:cNvSpPr/>
          <p:nvPr/>
        </p:nvSpPr>
        <p:spPr>
          <a:xfrm>
            <a:off x="4663440" y="4049395"/>
            <a:ext cx="1657985" cy="946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03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参数调优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641965" cy="4318000"/>
          </a:xfrm>
        </p:spPr>
        <p:txBody>
          <a:bodyPr/>
          <a:lstStyle/>
          <a:p>
            <a:r>
              <a:rPr lang="en-US" altLang="zh-CN" dirty="0"/>
              <a:t>1). </a:t>
            </a:r>
            <a:r>
              <a:rPr lang="zh-CN" altLang="en-US" dirty="0"/>
              <a:t>选择轮数（对全部数据训练的轮数）</a:t>
            </a:r>
          </a:p>
          <a:p>
            <a:r>
              <a:rPr lang="en-US" altLang="zh-CN" dirty="0"/>
              <a:t>2). </a:t>
            </a:r>
            <a:r>
              <a:rPr lang="zh-CN" altLang="en-US" dirty="0"/>
              <a:t>选择次数（一轮中训练的次数）</a:t>
            </a:r>
          </a:p>
          <a:p>
            <a:r>
              <a:rPr lang="en-US" altLang="zh-CN" dirty="0"/>
              <a:t>3). </a:t>
            </a:r>
            <a:r>
              <a:rPr lang="zh-CN" altLang="en-US" dirty="0"/>
              <a:t>选择个数（一次训练的样本数）</a:t>
            </a:r>
          </a:p>
          <a:p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轮数初始为</a:t>
            </a:r>
            <a:r>
              <a:rPr lang="en-US" altLang="zh-CN" dirty="0"/>
              <a:t>10</a:t>
            </a:r>
            <a:r>
              <a:rPr lang="zh-CN" altLang="en-US" dirty="0"/>
              <a:t>，次数初始为</a:t>
            </a:r>
            <a:r>
              <a:rPr lang="en-US" altLang="zh-CN" dirty="0"/>
              <a:t>32</a:t>
            </a:r>
            <a:r>
              <a:rPr lang="zh-CN" altLang="en-US" dirty="0"/>
              <a:t>，个数初始为</a:t>
            </a:r>
            <a:r>
              <a:rPr lang="en-US" altLang="zh-CN" dirty="0"/>
              <a:t>2</a:t>
            </a:r>
            <a:r>
              <a:rPr lang="zh-CN" altLang="en-US" dirty="0"/>
              <a:t>。</a:t>
            </a:r>
          </a:p>
          <a:p>
            <a:pPr marL="0" indent="0">
              <a:buNone/>
            </a:pPr>
            <a:r>
              <a:rPr lang="zh-CN" altLang="en-US" dirty="0">
                <a:sym typeface="+mn-ea"/>
              </a:rPr>
              <a:t>个数</a:t>
            </a:r>
            <a:r>
              <a:rPr lang="zh-CN" altLang="en-US" dirty="0"/>
              <a:t>：由于</a:t>
            </a:r>
            <a:r>
              <a:rPr lang="en-US" altLang="zh-CN" dirty="0"/>
              <a:t>16</a:t>
            </a:r>
            <a:r>
              <a:rPr lang="zh-CN" altLang="en-US" dirty="0"/>
              <a:t>张图片内存过大，而</a:t>
            </a:r>
            <a:r>
              <a:rPr lang="en-US" altLang="zh-CN" dirty="0"/>
              <a:t>2</a:t>
            </a:r>
            <a:r>
              <a:rPr lang="zh-CN" altLang="en-US" dirty="0"/>
              <a:t>张图片效果较差，所以设置为</a:t>
            </a:r>
            <a:r>
              <a:rPr lang="en-US" altLang="zh-CN" dirty="0"/>
              <a:t>4</a:t>
            </a:r>
            <a:r>
              <a:rPr lang="zh-CN" altLang="en-US" dirty="0"/>
              <a:t>。</a:t>
            </a:r>
          </a:p>
          <a:p>
            <a:pPr marL="0" indent="0">
              <a:buNone/>
            </a:pPr>
            <a:r>
              <a:rPr lang="zh-CN" altLang="en-US" dirty="0"/>
              <a:t>次数：次数</a:t>
            </a:r>
            <a:r>
              <a:rPr lang="en-US" altLang="zh-CN" dirty="0"/>
              <a:t>=</a:t>
            </a:r>
            <a:r>
              <a:rPr lang="zh-CN" altLang="en-US" dirty="0"/>
              <a:t>样本数</a:t>
            </a:r>
            <a:r>
              <a:rPr lang="en-US" altLang="zh-CN" dirty="0"/>
              <a:t>/</a:t>
            </a:r>
            <a:r>
              <a:rPr lang="zh-CN" altLang="en-US" dirty="0"/>
              <a:t>个数。</a:t>
            </a:r>
          </a:p>
          <a:p>
            <a:pPr marL="0" indent="0">
              <a:buNone/>
            </a:pPr>
            <a:r>
              <a:rPr lang="zh-CN" altLang="en-US" dirty="0"/>
              <a:t>轮数：由</a:t>
            </a:r>
            <a:r>
              <a:rPr lang="en-US" altLang="zh-CN" dirty="0"/>
              <a:t>loss</a:t>
            </a:r>
            <a:r>
              <a:rPr lang="zh-CN" altLang="en-US" dirty="0"/>
              <a:t>图像所得，设置为</a:t>
            </a:r>
            <a:r>
              <a:rPr lang="en-US" altLang="zh-CN" dirty="0"/>
              <a:t>5</a:t>
            </a:r>
            <a:r>
              <a:rPr lang="zh-CN" altLang="en-US" dirty="0"/>
              <a:t>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3293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265" y="939800"/>
            <a:ext cx="6096000" cy="4572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1007745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065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假阳性问题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假阳性结果是指将阴性涂片错误判读为阳性，即将无船图像识别为有船图像。</a:t>
            </a:r>
          </a:p>
          <a:p>
            <a:r>
              <a:rPr lang="zh-CN" altLang="en-US" dirty="0"/>
              <a:t>原因：训练样本中无船图像过少，导致无船图像特征识别不足。</a:t>
            </a:r>
          </a:p>
          <a:p>
            <a:r>
              <a:rPr lang="zh-CN" altLang="en-US" dirty="0"/>
              <a:t>解决方法：添加更多的无船图像样本。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755" y="4333240"/>
            <a:ext cx="2075180" cy="20789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4365" y="4366895"/>
            <a:ext cx="2045335" cy="20453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475" y="4303395"/>
            <a:ext cx="2108835" cy="210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76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C531CF-6D7E-4E71-8557-8EA478D3F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49338"/>
            <a:ext cx="10515600" cy="2852737"/>
          </a:xfrm>
        </p:spPr>
        <p:txBody>
          <a:bodyPr/>
          <a:lstStyle/>
          <a:p>
            <a:pPr algn="ctr"/>
            <a:r>
              <a:rPr lang="zh-CN" altLang="en-US" dirty="0"/>
              <a:t>一些工作</a:t>
            </a:r>
          </a:p>
        </p:txBody>
      </p:sp>
    </p:spTree>
    <p:extLst>
      <p:ext uri="{BB962C8B-B14F-4D97-AF65-F5344CB8AC3E}">
        <p14:creationId xmlns:p14="http://schemas.microsoft.com/office/powerpoint/2010/main" val="2279387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C531CF-6D7E-4E71-8557-8EA478D3F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49338"/>
            <a:ext cx="10515600" cy="2852737"/>
          </a:xfrm>
        </p:spPr>
        <p:txBody>
          <a:bodyPr/>
          <a:lstStyle/>
          <a:p>
            <a:pPr algn="ctr"/>
            <a:r>
              <a:rPr lang="zh-CN" altLang="en-US" dirty="0"/>
              <a:t>一些总结</a:t>
            </a:r>
          </a:p>
        </p:txBody>
      </p:sp>
    </p:spTree>
    <p:extLst>
      <p:ext uri="{BB962C8B-B14F-4D97-AF65-F5344CB8AC3E}">
        <p14:creationId xmlns:p14="http://schemas.microsoft.com/office/powerpoint/2010/main" val="2080959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成果展示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3556000" cy="4351338"/>
          </a:xfrm>
        </p:spPr>
        <p:txBody>
          <a:bodyPr/>
          <a:lstStyle/>
          <a:p>
            <a:r>
              <a:rPr lang="en-US" altLang="zh-CN" dirty="0" err="1"/>
              <a:t>IoU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0.79, 0.81, 0.78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81D12A-DD20-4F1A-8773-3F3498640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00" y="58738"/>
            <a:ext cx="2265362" cy="22653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222568B-9BA7-4D30-9EA9-3016DA648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162" y="58738"/>
            <a:ext cx="2248167" cy="22653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9DD9E6E-3004-467B-8EA4-43D84C8747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329" y="58738"/>
            <a:ext cx="2273991" cy="226536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B518FBB-06A3-4FA9-9088-4D590E449F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01" y="2324100"/>
            <a:ext cx="2265362" cy="226536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12A7CF5-71A4-4A12-BA75-F4C11A7F42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161" y="2313276"/>
            <a:ext cx="2273991" cy="228701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DA3E990-F142-4616-B73D-67BEAA70F2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152" y="2313276"/>
            <a:ext cx="2273992" cy="226967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AD7B934-0017-44C1-9FDB-1FF9EE6976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00" y="4582953"/>
            <a:ext cx="2265360" cy="226536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C9CA8AF-0DB4-4251-AD96-8CA3095957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160" y="4571842"/>
            <a:ext cx="2273989" cy="228266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AD1E154-10F3-4A47-92D1-605DF4756E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149" y="4589463"/>
            <a:ext cx="2265360" cy="227399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模型的应用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  <a:p>
            <a:r>
              <a:rPr lang="zh-CN" altLang="en-US" dirty="0"/>
              <a:t>    地理信息系统</a:t>
            </a:r>
          </a:p>
          <a:p>
            <a:r>
              <a:rPr lang="zh-CN" altLang="en-US" dirty="0"/>
              <a:t>    无人车驾驶</a:t>
            </a:r>
          </a:p>
          <a:p>
            <a:r>
              <a:rPr lang="zh-CN" altLang="en-US" dirty="0"/>
              <a:t>    医疗影像分析</a:t>
            </a:r>
          </a:p>
          <a:p>
            <a:r>
              <a:rPr lang="zh-CN" altLang="en-US" dirty="0"/>
              <a:t>    面部分割</a:t>
            </a:r>
          </a:p>
          <a:p>
            <a:r>
              <a:rPr lang="zh-CN" altLang="en-US" dirty="0"/>
              <a:t>    其他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无人车驾驶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3366135" cy="4351655"/>
          </a:xfrm>
        </p:spPr>
        <p:txBody>
          <a:bodyPr/>
          <a:lstStyle/>
          <a:p>
            <a:r>
              <a:rPr lang="zh-CN" altLang="en-US" sz="2200"/>
              <a:t>无人车驾驶：语义分割也是无人车驾驶的核心算法技术，车载摄像头，或者激光雷达探查到图像后输入到神经网络中，后台计算机可以自动将图像分割归类，以避让行人和车辆等障碍</a:t>
            </a:r>
            <a:r>
              <a:rPr lang="zh-CN" altLang="en-US"/>
              <a:t>。 </a:t>
            </a:r>
          </a:p>
        </p:txBody>
      </p:sp>
      <p:pic>
        <p:nvPicPr>
          <p:cNvPr id="4" name="图片 3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465" y="2214880"/>
            <a:ext cx="6758940" cy="357378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面部分割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55470"/>
            <a:ext cx="3558540" cy="4321810"/>
          </a:xfrm>
        </p:spPr>
        <p:txBody>
          <a:bodyPr>
            <a:normAutofit fontScale="80000" lnSpcReduction="10000"/>
          </a:bodyPr>
          <a:lstStyle/>
          <a:p>
            <a:pPr fontAlgn="auto">
              <a:lnSpc>
                <a:spcPct val="100000"/>
              </a:lnSpc>
            </a:pPr>
            <a:r>
              <a:rPr lang="zh-CN" altLang="en-US"/>
              <a:t>面部的语义分割通常涉及诸如皮肤、头发、眼睛、鼻子、嘴巴和背景等的分类。面部分割在计算机视觉的许多面部应用中是有用的，例如性别、表情、年龄和种族的估计。影响人脸分割数据集和模型开发的显著因素是光照条件、面部表情、面部朝向、遮挡和图像分辨率的变化等。</a:t>
            </a:r>
          </a:p>
        </p:txBody>
      </p:sp>
      <p:pic>
        <p:nvPicPr>
          <p:cNvPr id="4" name="图片 3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5" y="1539875"/>
            <a:ext cx="6090285" cy="364363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地理信息系统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81150"/>
            <a:ext cx="3895090" cy="4596130"/>
          </a:xfrm>
        </p:spPr>
        <p:txBody>
          <a:bodyPr>
            <a:normAutofit/>
          </a:bodyPr>
          <a:lstStyle/>
          <a:p>
            <a:pPr marL="0" indent="0" fontAlgn="auto">
              <a:lnSpc>
                <a:spcPct val="100000"/>
              </a:lnSpc>
              <a:buNone/>
            </a:pPr>
            <a:r>
              <a:rPr lang="zh-CN" altLang="en-US" sz="2200"/>
              <a:t>地理信息系统：可以通过训练神经网络让机器输入卫星遥感影像，自动识别道路，河流，庄稼，建筑物等，并且对图像中每个像素进行标注。</a:t>
            </a:r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325" y="1581150"/>
            <a:ext cx="5566410" cy="498157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医疗影像分析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45945"/>
            <a:ext cx="3192780" cy="4331335"/>
          </a:xfrm>
        </p:spPr>
        <p:txBody>
          <a:bodyPr/>
          <a:lstStyle/>
          <a:p>
            <a:r>
              <a:rPr lang="zh-CN" altLang="en-US" sz="2200"/>
              <a:t>医疗影像分析:随着人工智能的崛起，将神经网络与医疗诊断结合也成为研究热点，智能医疗研究逐渐成熟。在智能医疗领域，语义分割主要应用有肿瘤图像分割，龋齿诊断等</a:t>
            </a:r>
            <a:r>
              <a:rPr lang="zh-CN" altLang="en-US"/>
              <a:t>。</a:t>
            </a:r>
          </a:p>
        </p:txBody>
      </p:sp>
      <p:pic>
        <p:nvPicPr>
          <p:cNvPr id="4" name="图片 3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2865" y="1845945"/>
            <a:ext cx="6758940" cy="225552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github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78D9A2-40E0-4660-A6BD-E9331E35A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061" y="223838"/>
            <a:ext cx="6665926" cy="62690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1F6D9C8-B974-40CF-871D-4452AF2454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86"/>
          <a:stretch/>
        </p:blipFill>
        <p:spPr>
          <a:xfrm>
            <a:off x="119062" y="2176462"/>
            <a:ext cx="5179999" cy="40767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2726D2-7586-40DA-87D5-3DA287AD03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14463"/>
            <a:ext cx="9144000" cy="2387600"/>
          </a:xfrm>
        </p:spPr>
        <p:txBody>
          <a:bodyPr/>
          <a:lstStyle/>
          <a:p>
            <a:r>
              <a:rPr lang="zh-CN" altLang="en-US" dirty="0"/>
              <a:t>谢谢大家</a:t>
            </a:r>
          </a:p>
        </p:txBody>
      </p:sp>
    </p:spTree>
    <p:extLst>
      <p:ext uri="{BB962C8B-B14F-4D97-AF65-F5344CB8AC3E}">
        <p14:creationId xmlns:p14="http://schemas.microsoft.com/office/powerpoint/2010/main" val="2383679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>
            <a:extLst>
              <a:ext uri="{FF2B5EF4-FFF2-40B4-BE49-F238E27FC236}">
                <a16:creationId xmlns:a16="http://schemas.microsoft.com/office/drawing/2014/main" id="{5114D5A3-8E46-442A-800F-79FC2DAF5158}"/>
              </a:ext>
            </a:extLst>
          </p:cNvPr>
          <p:cNvSpPr>
            <a:spLocks noChangeAspect="1"/>
          </p:cNvSpPr>
          <p:nvPr/>
        </p:nvSpPr>
        <p:spPr>
          <a:xfrm>
            <a:off x="8016849" y="1603858"/>
            <a:ext cx="2447467" cy="83423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探索性数据分析（</a:t>
            </a:r>
            <a:r>
              <a:rPr lang="en-US" altLang="zh-CN" sz="2400" dirty="0">
                <a:solidFill>
                  <a:schemeClr val="tx1"/>
                </a:solidFill>
              </a:rPr>
              <a:t>EDA</a:t>
            </a:r>
            <a:r>
              <a:rPr lang="zh-CN" altLang="en-US" sz="2400" dirty="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D213DC1A-E563-4B21-A6E9-5DAF743ACC8E}"/>
              </a:ext>
            </a:extLst>
          </p:cNvPr>
          <p:cNvSpPr>
            <a:spLocks noChangeAspect="1"/>
          </p:cNvSpPr>
          <p:nvPr/>
        </p:nvSpPr>
        <p:spPr>
          <a:xfrm>
            <a:off x="8016316" y="2854899"/>
            <a:ext cx="2448000" cy="835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模型选择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08F6C546-B918-42C5-87FF-244EB0E77079}"/>
              </a:ext>
            </a:extLst>
          </p:cNvPr>
          <p:cNvSpPr>
            <a:spLocks noChangeAspect="1"/>
          </p:cNvSpPr>
          <p:nvPr/>
        </p:nvSpPr>
        <p:spPr>
          <a:xfrm>
            <a:off x="8016316" y="351851"/>
            <a:ext cx="2448000" cy="835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问题分析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E178B9E-233E-454C-8155-B4D41E99FD0E}"/>
              </a:ext>
            </a:extLst>
          </p:cNvPr>
          <p:cNvSpPr>
            <a:spLocks noChangeAspect="1"/>
          </p:cNvSpPr>
          <p:nvPr/>
        </p:nvSpPr>
        <p:spPr>
          <a:xfrm>
            <a:off x="8016316" y="4106906"/>
            <a:ext cx="2448000" cy="835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数据处理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BD1305D0-EFC0-40B0-BE0B-9C707873D056}"/>
              </a:ext>
            </a:extLst>
          </p:cNvPr>
          <p:cNvSpPr>
            <a:spLocks noChangeAspect="1"/>
          </p:cNvSpPr>
          <p:nvPr/>
        </p:nvSpPr>
        <p:spPr>
          <a:xfrm>
            <a:off x="8016316" y="5358913"/>
            <a:ext cx="2448000" cy="835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模型搭建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74AF34D1-3CCE-4F4E-AE93-615D706CDFB8}"/>
              </a:ext>
            </a:extLst>
          </p:cNvPr>
          <p:cNvSpPr/>
          <p:nvPr/>
        </p:nvSpPr>
        <p:spPr>
          <a:xfrm>
            <a:off x="2155148" y="1187050"/>
            <a:ext cx="2448000" cy="835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参数调优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95943359-FC34-4616-A97F-90DE07C17310}"/>
              </a:ext>
            </a:extLst>
          </p:cNvPr>
          <p:cNvSpPr/>
          <p:nvPr/>
        </p:nvSpPr>
        <p:spPr>
          <a:xfrm>
            <a:off x="353203" y="4068075"/>
            <a:ext cx="2448000" cy="835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模型评估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F75E9BA5-636D-49A7-AC31-FBE35058A618}"/>
              </a:ext>
            </a:extLst>
          </p:cNvPr>
          <p:cNvSpPr/>
          <p:nvPr/>
        </p:nvSpPr>
        <p:spPr>
          <a:xfrm>
            <a:off x="4102338" y="4105795"/>
            <a:ext cx="2448000" cy="835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样本训练</a:t>
            </a:r>
          </a:p>
        </p:txBody>
      </p:sp>
      <p:pic>
        <p:nvPicPr>
          <p:cNvPr id="18" name="图形 17" descr="回收标志">
            <a:extLst>
              <a:ext uri="{FF2B5EF4-FFF2-40B4-BE49-F238E27FC236}">
                <a16:creationId xmlns:a16="http://schemas.microsoft.com/office/drawing/2014/main" id="{2E82D98F-DDA7-44CB-9F32-4442E10F4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4069" y="2020975"/>
            <a:ext cx="2310159" cy="2310159"/>
          </a:xfrm>
          <a:prstGeom prst="rect">
            <a:avLst/>
          </a:prstGeom>
        </p:spPr>
      </p:pic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9B105038-B0BB-4913-B4F8-AA718BAF7212}"/>
              </a:ext>
            </a:extLst>
          </p:cNvPr>
          <p:cNvCxnSpPr>
            <a:stCxn id="11" idx="2"/>
            <a:endCxn id="9" idx="0"/>
          </p:cNvCxnSpPr>
          <p:nvPr/>
        </p:nvCxnSpPr>
        <p:spPr>
          <a:xfrm rot="16200000" flipH="1">
            <a:off x="9032046" y="1395320"/>
            <a:ext cx="416807" cy="267"/>
          </a:xfrm>
          <a:prstGeom prst="bentConnector3">
            <a:avLst/>
          </a:prstGeom>
          <a:ln w="1016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连接符: 肘形 38">
            <a:extLst>
              <a:ext uri="{FF2B5EF4-FFF2-40B4-BE49-F238E27FC236}">
                <a16:creationId xmlns:a16="http://schemas.microsoft.com/office/drawing/2014/main" id="{C59E4ECF-7C4A-49FB-BA8A-D955AA1CD29A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rot="5400000">
            <a:off x="9032047" y="2646362"/>
            <a:ext cx="416807" cy="267"/>
          </a:xfrm>
          <a:prstGeom prst="bentConnector3">
            <a:avLst/>
          </a:prstGeom>
          <a:ln w="1016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11DCE939-9A53-4BAC-B5B9-CD43348B9BAB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9240316" y="3690099"/>
            <a:ext cx="0" cy="416807"/>
          </a:xfrm>
          <a:prstGeom prst="straightConnector1">
            <a:avLst/>
          </a:prstGeom>
          <a:ln w="1016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5E5E2672-955C-4B1F-BC8F-FD7DD870138C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9240316" y="4942106"/>
            <a:ext cx="0" cy="416807"/>
          </a:xfrm>
          <a:prstGeom prst="straightConnector1">
            <a:avLst/>
          </a:prstGeom>
          <a:ln w="1016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连接符: 肘形 44">
            <a:extLst>
              <a:ext uri="{FF2B5EF4-FFF2-40B4-BE49-F238E27FC236}">
                <a16:creationId xmlns:a16="http://schemas.microsoft.com/office/drawing/2014/main" id="{03FB9FD2-3057-4D99-9FE9-F631C2D9BA58}"/>
              </a:ext>
            </a:extLst>
          </p:cNvPr>
          <p:cNvCxnSpPr>
            <a:stCxn id="13" idx="2"/>
            <a:endCxn id="16" idx="2"/>
          </p:cNvCxnSpPr>
          <p:nvPr/>
        </p:nvCxnSpPr>
        <p:spPr>
          <a:xfrm rot="5400000" flipH="1">
            <a:off x="6656768" y="3610565"/>
            <a:ext cx="1253118" cy="3913978"/>
          </a:xfrm>
          <a:prstGeom prst="bentConnector3">
            <a:avLst>
              <a:gd name="adj1" fmla="val -18242"/>
            </a:avLst>
          </a:prstGeom>
          <a:ln w="1016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>
            <a:extLst>
              <a:ext uri="{FF2B5EF4-FFF2-40B4-BE49-F238E27FC236}">
                <a16:creationId xmlns:a16="http://schemas.microsoft.com/office/drawing/2014/main" id="{CF1BF169-9500-4496-8941-F3F851252AB8}"/>
              </a:ext>
            </a:extLst>
          </p:cNvPr>
          <p:cNvSpPr/>
          <p:nvPr/>
        </p:nvSpPr>
        <p:spPr>
          <a:xfrm>
            <a:off x="10901039" y="423792"/>
            <a:ext cx="719091" cy="691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01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6034E673-3DF7-407E-97AE-1DC17B2288F4}"/>
              </a:ext>
            </a:extLst>
          </p:cNvPr>
          <p:cNvSpPr/>
          <p:nvPr/>
        </p:nvSpPr>
        <p:spPr>
          <a:xfrm>
            <a:off x="10901039" y="1675316"/>
            <a:ext cx="719091" cy="691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02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72DE4408-4B70-44ED-B21C-C589A967D17A}"/>
              </a:ext>
            </a:extLst>
          </p:cNvPr>
          <p:cNvSpPr/>
          <p:nvPr/>
        </p:nvSpPr>
        <p:spPr>
          <a:xfrm>
            <a:off x="10895168" y="2923364"/>
            <a:ext cx="719091" cy="691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03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0A84104C-1640-4572-B1E0-5A332EA15C11}"/>
              </a:ext>
            </a:extLst>
          </p:cNvPr>
          <p:cNvSpPr/>
          <p:nvPr/>
        </p:nvSpPr>
        <p:spPr>
          <a:xfrm>
            <a:off x="10895168" y="4178847"/>
            <a:ext cx="719091" cy="691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04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51FA4816-5ED7-474A-9C66-709EF9FF43AF}"/>
              </a:ext>
            </a:extLst>
          </p:cNvPr>
          <p:cNvSpPr/>
          <p:nvPr/>
        </p:nvSpPr>
        <p:spPr>
          <a:xfrm>
            <a:off x="10901039" y="5430854"/>
            <a:ext cx="719091" cy="691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05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51657B02-744A-42C9-ACED-6EC2785E8C7F}"/>
              </a:ext>
            </a:extLst>
          </p:cNvPr>
          <p:cNvSpPr/>
          <p:nvPr/>
        </p:nvSpPr>
        <p:spPr>
          <a:xfrm>
            <a:off x="2155147" y="5882634"/>
            <a:ext cx="2448000" cy="835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成熟模型</a:t>
            </a:r>
          </a:p>
        </p:txBody>
      </p:sp>
      <p:cxnSp>
        <p:nvCxnSpPr>
          <p:cNvPr id="69" name="连接符: 肘形 68">
            <a:extLst>
              <a:ext uri="{FF2B5EF4-FFF2-40B4-BE49-F238E27FC236}">
                <a16:creationId xmlns:a16="http://schemas.microsoft.com/office/drawing/2014/main" id="{01A082D9-4664-424C-9880-1137C989B485}"/>
              </a:ext>
            </a:extLst>
          </p:cNvPr>
          <p:cNvCxnSpPr>
            <a:stCxn id="15" idx="2"/>
            <a:endCxn id="65" idx="1"/>
          </p:cNvCxnSpPr>
          <p:nvPr/>
        </p:nvCxnSpPr>
        <p:spPr>
          <a:xfrm rot="16200000" flipH="1">
            <a:off x="1167696" y="5312782"/>
            <a:ext cx="1396959" cy="577944"/>
          </a:xfrm>
          <a:prstGeom prst="bentConnector2">
            <a:avLst/>
          </a:prstGeom>
          <a:ln w="1016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椭圆 69">
            <a:extLst>
              <a:ext uri="{FF2B5EF4-FFF2-40B4-BE49-F238E27FC236}">
                <a16:creationId xmlns:a16="http://schemas.microsoft.com/office/drawing/2014/main" id="{18AEBD79-773C-42AA-9AF4-1FEF180ACD1E}"/>
              </a:ext>
            </a:extLst>
          </p:cNvPr>
          <p:cNvSpPr/>
          <p:nvPr/>
        </p:nvSpPr>
        <p:spPr>
          <a:xfrm>
            <a:off x="4965080" y="3318093"/>
            <a:ext cx="719091" cy="691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06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035B88F3-4E15-4B5C-9898-1BF4EFB5FF04}"/>
              </a:ext>
            </a:extLst>
          </p:cNvPr>
          <p:cNvSpPr/>
          <p:nvPr/>
        </p:nvSpPr>
        <p:spPr>
          <a:xfrm>
            <a:off x="3019602" y="419947"/>
            <a:ext cx="719091" cy="691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08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DF5CD689-1689-4A3A-AA16-DC33E8C61A8E}"/>
              </a:ext>
            </a:extLst>
          </p:cNvPr>
          <p:cNvSpPr/>
          <p:nvPr/>
        </p:nvSpPr>
        <p:spPr>
          <a:xfrm>
            <a:off x="1140099" y="3298637"/>
            <a:ext cx="719091" cy="691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07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65B8CDEC-6C6C-4ACC-9CC3-B736C2610932}"/>
              </a:ext>
            </a:extLst>
          </p:cNvPr>
          <p:cNvSpPr/>
          <p:nvPr/>
        </p:nvSpPr>
        <p:spPr>
          <a:xfrm>
            <a:off x="3019601" y="5118389"/>
            <a:ext cx="719091" cy="691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200" dirty="0">
                <a:solidFill>
                  <a:schemeClr val="tx1"/>
                </a:solidFill>
              </a:rPr>
              <a:t>fin.</a:t>
            </a:r>
            <a:endParaRPr lang="zh-CN" altLang="en-US" sz="2200" dirty="0">
              <a:solidFill>
                <a:schemeClr val="tx1"/>
              </a:solidFill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EF5D04E9-A7A7-4059-AE92-99E698DFFB81}"/>
              </a:ext>
            </a:extLst>
          </p:cNvPr>
          <p:cNvSpPr txBox="1"/>
          <p:nvPr/>
        </p:nvSpPr>
        <p:spPr>
          <a:xfrm>
            <a:off x="1108953" y="58949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D2EC03CB-97AF-4255-A9D7-3E7FB4D83755}"/>
              </a:ext>
            </a:extLst>
          </p:cNvPr>
          <p:cNvSpPr txBox="1"/>
          <p:nvPr/>
        </p:nvSpPr>
        <p:spPr>
          <a:xfrm>
            <a:off x="945647" y="5210814"/>
            <a:ext cx="553998" cy="77420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/>
              <a:t>满足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182C9D1A-AA4A-4DA4-8EC4-8D59C1DC3524}"/>
              </a:ext>
            </a:extLst>
          </p:cNvPr>
          <p:cNvSpPr txBox="1"/>
          <p:nvPr/>
        </p:nvSpPr>
        <p:spPr>
          <a:xfrm>
            <a:off x="1620198" y="5210813"/>
            <a:ext cx="553998" cy="77420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/>
              <a:t>需求</a:t>
            </a:r>
          </a:p>
        </p:txBody>
      </p: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5BC52958-F833-42F3-B7F1-905EE0E8CAD6}"/>
              </a:ext>
            </a:extLst>
          </p:cNvPr>
          <p:cNvCxnSpPr>
            <a:stCxn id="12" idx="1"/>
            <a:endCxn id="16" idx="3"/>
          </p:cNvCxnSpPr>
          <p:nvPr/>
        </p:nvCxnSpPr>
        <p:spPr>
          <a:xfrm flipH="1" flipV="1">
            <a:off x="6550338" y="4523395"/>
            <a:ext cx="1465978" cy="1111"/>
          </a:xfrm>
          <a:prstGeom prst="straightConnector1">
            <a:avLst/>
          </a:prstGeom>
          <a:ln w="10160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>
            <a:extLst>
              <a:ext uri="{FF2B5EF4-FFF2-40B4-BE49-F238E27FC236}">
                <a16:creationId xmlns:a16="http://schemas.microsoft.com/office/drawing/2014/main" id="{248E3CF5-3ABB-42C2-AE16-C23A90040C32}"/>
              </a:ext>
            </a:extLst>
          </p:cNvPr>
          <p:cNvSpPr txBox="1"/>
          <p:nvPr/>
        </p:nvSpPr>
        <p:spPr>
          <a:xfrm>
            <a:off x="7029830" y="403996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筛选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C0D43F7A-5A52-4E63-940B-61188AEA51DD}"/>
              </a:ext>
            </a:extLst>
          </p:cNvPr>
          <p:cNvSpPr txBox="1"/>
          <p:nvPr/>
        </p:nvSpPr>
        <p:spPr>
          <a:xfrm>
            <a:off x="675196" y="419947"/>
            <a:ext cx="861774" cy="234936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400" dirty="0">
                <a:latin typeface="+mj-ea"/>
                <a:ea typeface="+mj-ea"/>
              </a:rPr>
              <a:t>流程概览</a:t>
            </a:r>
          </a:p>
        </p:txBody>
      </p:sp>
    </p:spTree>
    <p:extLst>
      <p:ext uri="{BB962C8B-B14F-4D97-AF65-F5344CB8AC3E}">
        <p14:creationId xmlns:p14="http://schemas.microsoft.com/office/powerpoint/2010/main" val="2136019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4F2446-6653-4980-B0C2-AB64EFDC7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探索性数据分析</a:t>
            </a:r>
            <a:r>
              <a:rPr lang="en-US" altLang="zh-CN" dirty="0"/>
              <a:t>(EDA)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CEBF9D-EBB5-4B79-8967-048631DC6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39" y="1875513"/>
            <a:ext cx="6056994" cy="3600380"/>
          </a:xfrm>
          <a:prstGeom prst="rect">
            <a:avLst/>
          </a:prstGeom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00E5AB89-9B25-4312-99A3-757C2B09A1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 descr="图片包含 监视器&#10;&#10;描述已自动生成">
            <a:extLst>
              <a:ext uri="{FF2B5EF4-FFF2-40B4-BE49-F238E27FC236}">
                <a16:creationId xmlns:a16="http://schemas.microsoft.com/office/drawing/2014/main" id="{CBA52A4D-77B7-4C94-9DFF-B9BADE428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749765"/>
            <a:ext cx="5483061" cy="272612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0E4FB34-CD86-4B30-B7E3-18D1E506B962}"/>
              </a:ext>
            </a:extLst>
          </p:cNvPr>
          <p:cNvSpPr txBox="1"/>
          <p:nvPr/>
        </p:nvSpPr>
        <p:spPr>
          <a:xfrm>
            <a:off x="7954946" y="198939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图片预读的优化</a:t>
            </a:r>
          </a:p>
        </p:txBody>
      </p:sp>
    </p:spTree>
    <p:extLst>
      <p:ext uri="{BB962C8B-B14F-4D97-AF65-F5344CB8AC3E}">
        <p14:creationId xmlns:p14="http://schemas.microsoft.com/office/powerpoint/2010/main" val="3682899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4F2446-6653-4980-B0C2-AB64EFDC7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有船样本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FFEB66-3EF2-45EE-8312-FB083286E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0" y="1620000"/>
            <a:ext cx="8170743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56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4F2446-6653-4980-B0C2-AB64EFDC7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掩码分析</a:t>
            </a:r>
          </a:p>
        </p:txBody>
      </p:sp>
      <p:pic>
        <p:nvPicPr>
          <p:cNvPr id="5" name="图片 4" descr="图片包含 窗户, 大型, 就坐&#10;&#10;描述已自动生成">
            <a:extLst>
              <a:ext uri="{FF2B5EF4-FFF2-40B4-BE49-F238E27FC236}">
                <a16:creationId xmlns:a16="http://schemas.microsoft.com/office/drawing/2014/main" id="{96A8AD78-1AEA-41C6-995D-D9EAD2406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0" y="1620000"/>
            <a:ext cx="8170743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9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4F2446-6653-4980-B0C2-AB64EFDC7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对比</a:t>
            </a:r>
          </a:p>
        </p:txBody>
      </p:sp>
      <p:pic>
        <p:nvPicPr>
          <p:cNvPr id="4" name="图片 3" descr="图片包含 窗户, 建筑物, 障子&#10;&#10;描述已自动生成">
            <a:extLst>
              <a:ext uri="{FF2B5EF4-FFF2-40B4-BE49-F238E27FC236}">
                <a16:creationId xmlns:a16="http://schemas.microsoft.com/office/drawing/2014/main" id="{CEBBED50-CEBC-4FEF-A962-898CD34C2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0" y="1620000"/>
            <a:ext cx="8170742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3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4F2446-6653-4980-B0C2-AB64EFDC7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无船样本</a:t>
            </a:r>
          </a:p>
        </p:txBody>
      </p:sp>
      <p:pic>
        <p:nvPicPr>
          <p:cNvPr id="5" name="图片 4" descr="图片包含 障子, 建筑物, 窗户&#10;&#10;描述已自动生成">
            <a:extLst>
              <a:ext uri="{FF2B5EF4-FFF2-40B4-BE49-F238E27FC236}">
                <a16:creationId xmlns:a16="http://schemas.microsoft.com/office/drawing/2014/main" id="{506BA6AF-26E4-4253-9E33-2D987210B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0" y="1620000"/>
            <a:ext cx="8291791" cy="49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977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</TotalTime>
  <Words>1043</Words>
  <Application>Microsoft Office PowerPoint</Application>
  <PresentationFormat>宽屏</PresentationFormat>
  <Paragraphs>143</Paragraphs>
  <Slides>38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3" baseType="lpstr">
      <vt:lpstr>等线</vt:lpstr>
      <vt:lpstr>等线 Light</vt:lpstr>
      <vt:lpstr>Arial</vt:lpstr>
      <vt:lpstr>Cambria Math</vt:lpstr>
      <vt:lpstr>Office 主题​​</vt:lpstr>
      <vt:lpstr>卫星图像船舶识别第三次汇报</vt:lpstr>
      <vt:lpstr>目录</vt:lpstr>
      <vt:lpstr>一些工作</vt:lpstr>
      <vt:lpstr>PowerPoint 演示文稿</vt:lpstr>
      <vt:lpstr>探索性数据分析(EDA)</vt:lpstr>
      <vt:lpstr>有船样本</vt:lpstr>
      <vt:lpstr>掩码分析</vt:lpstr>
      <vt:lpstr>对比</vt:lpstr>
      <vt:lpstr>无船样本</vt:lpstr>
      <vt:lpstr>探索性数据分析(EDA)</vt:lpstr>
      <vt:lpstr>探索性数据分析(EDA)</vt:lpstr>
      <vt:lpstr>探索性数据分析(EDA)</vt:lpstr>
      <vt:lpstr>探索性数据分析(EDA)</vt:lpstr>
      <vt:lpstr>一些尝试</vt:lpstr>
      <vt:lpstr>数据处理</vt:lpstr>
      <vt:lpstr>图像语义分割</vt:lpstr>
      <vt:lpstr>图像语义分割</vt:lpstr>
      <vt:lpstr>图像语义分割</vt:lpstr>
      <vt:lpstr>图像语义分割</vt:lpstr>
      <vt:lpstr>图像语义分割</vt:lpstr>
      <vt:lpstr>图像语义分割</vt:lpstr>
      <vt:lpstr>图像语义分割</vt:lpstr>
      <vt:lpstr>图像语义分割</vt:lpstr>
      <vt:lpstr>图像语义分割</vt:lpstr>
      <vt:lpstr>一些成果</vt:lpstr>
      <vt:lpstr>算法优化</vt:lpstr>
      <vt:lpstr>参数调优</vt:lpstr>
      <vt:lpstr>PowerPoint 演示文稿</vt:lpstr>
      <vt:lpstr>假阳性问题</vt:lpstr>
      <vt:lpstr>一些总结</vt:lpstr>
      <vt:lpstr>成果展示</vt:lpstr>
      <vt:lpstr>模型的应用</vt:lpstr>
      <vt:lpstr>无人车驾驶</vt:lpstr>
      <vt:lpstr>面部分割</vt:lpstr>
      <vt:lpstr>地理信息系统</vt:lpstr>
      <vt:lpstr>医疗影像分析</vt:lpstr>
      <vt:lpstr>github</vt:lpstr>
      <vt:lpstr>谢谢大家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卫星图像船舶识别第一次汇报</dc:title>
  <dc:creator>刘坤鑫</dc:creator>
  <cp:lastModifiedBy>刘坤鑫</cp:lastModifiedBy>
  <cp:revision>36</cp:revision>
  <dcterms:created xsi:type="dcterms:W3CDTF">2019-09-05T05:44:32Z</dcterms:created>
  <dcterms:modified xsi:type="dcterms:W3CDTF">2019-09-06T00:56:19Z</dcterms:modified>
</cp:coreProperties>
</file>